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1"/>
  </p:notesMasterIdLst>
  <p:handoutMasterIdLst>
    <p:handoutMasterId r:id="rId52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99" r:id="rId11"/>
    <p:sldId id="302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288" r:id="rId45"/>
    <p:sldId id="289" r:id="rId46"/>
    <p:sldId id="320" r:id="rId47"/>
    <p:sldId id="274" r:id="rId48"/>
    <p:sldId id="275" r:id="rId49"/>
    <p:sldId id="329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59"/>
    <p:restoredTop sz="85205"/>
  </p:normalViewPr>
  <p:slideViewPr>
    <p:cSldViewPr snapToGrid="0" snapToObjects="1">
      <p:cViewPr varScale="1">
        <p:scale>
          <a:sx n="107" d="100"/>
          <a:sy n="107" d="100"/>
        </p:scale>
        <p:origin x="1608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commentAuthors" Target="commentAuthors.xml"/><Relationship Id="rId58" Type="http://schemas.microsoft.com/office/2016/11/relationships/changesInfo" Target="changesInfos/changesInfo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2007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271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0193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2602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8904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9649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eigomeza/capstone/blob/main/labs/Module2/5.ExploringData.ipynb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igomeza/capstone/blob/main/labs/Module2/4.SQL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eigomeza/capstone/blob/main/labs/Module3/7.PlotlyDashApp.py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igomeza/capstone/blob/main/labs/Module4/8.MachineLearningPredic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eigomeza/capstone/blob/main/labs/Module1/1.%20dataCollection.ipynb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igomeza/capstone/blob/main/labs/Module1/2.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igomeza/capstone/blob/main/labs/Module1/3.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Elia Gomez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03-13-2025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CA" sz="2000" dirty="0">
                <a:solidFill>
                  <a:srgbClr val="C00000"/>
                </a:solidFill>
                <a:effectLst/>
                <a:latin typeface="Helvetica" pitchFamily="2" charset="0"/>
              </a:rPr>
              <a:t>Flight Number vs. Payload Mass (Scatter Plot) </a:t>
            </a:r>
            <a:r>
              <a:rPr lang="en-CA" sz="2000" dirty="0">
                <a:solidFill>
                  <a:srgbClr val="000000"/>
                </a:solidFill>
                <a:effectLst/>
                <a:latin typeface="Helvetica" pitchFamily="2" charset="0"/>
              </a:rPr>
              <a:t>– Shows impact on landing success.</a:t>
            </a:r>
          </a:p>
          <a:p>
            <a:r>
              <a:rPr lang="en-CA" sz="2000" dirty="0">
                <a:solidFill>
                  <a:srgbClr val="C00000"/>
                </a:solidFill>
                <a:effectLst/>
                <a:latin typeface="Helvetica" pitchFamily="2" charset="0"/>
              </a:rPr>
              <a:t>Launch Site vs. Flight Number (Categorical Plot) </a:t>
            </a:r>
            <a:r>
              <a:rPr lang="en-CA" sz="2000" dirty="0">
                <a:solidFill>
                  <a:srgbClr val="000000"/>
                </a:solidFill>
                <a:effectLst/>
                <a:latin typeface="Helvetica" pitchFamily="2" charset="0"/>
              </a:rPr>
              <a:t>– Compares site-wise success rates.</a:t>
            </a:r>
          </a:p>
          <a:p>
            <a:r>
              <a:rPr lang="en-CA" sz="2000" dirty="0">
                <a:solidFill>
                  <a:srgbClr val="C00000"/>
                </a:solidFill>
                <a:effectLst/>
                <a:latin typeface="Helvetica" pitchFamily="2" charset="0"/>
              </a:rPr>
              <a:t>Payload Mass vs. Orbit Type (Scatter Plot) </a:t>
            </a:r>
            <a:r>
              <a:rPr lang="en-CA" sz="2000" dirty="0">
                <a:solidFill>
                  <a:srgbClr val="000000"/>
                </a:solidFill>
                <a:effectLst/>
                <a:latin typeface="Helvetica" pitchFamily="2" charset="0"/>
              </a:rPr>
              <a:t>– Assesses orbit-type success for payloads.</a:t>
            </a:r>
          </a:p>
          <a:p>
            <a:r>
              <a:rPr lang="en-CA" sz="2000" dirty="0">
                <a:solidFill>
                  <a:srgbClr val="C00000"/>
                </a:solidFill>
                <a:effectLst/>
                <a:latin typeface="Helvetica" pitchFamily="2" charset="0"/>
              </a:rPr>
              <a:t>Orbit Type vs. Success Rate (Bar Chart) </a:t>
            </a:r>
            <a:r>
              <a:rPr lang="en-CA" sz="2000" dirty="0">
                <a:solidFill>
                  <a:srgbClr val="000000"/>
                </a:solidFill>
                <a:effectLst/>
                <a:latin typeface="Helvetica" pitchFamily="2" charset="0"/>
              </a:rPr>
              <a:t>– Identifies most reliable orbits.</a:t>
            </a:r>
          </a:p>
          <a:p>
            <a:r>
              <a:rPr lang="en-CA" sz="2000" dirty="0">
                <a:solidFill>
                  <a:srgbClr val="C00000"/>
                </a:solidFill>
                <a:effectLst/>
                <a:latin typeface="Helvetica" pitchFamily="2" charset="0"/>
              </a:rPr>
              <a:t>Yearly Launch Success Trend (Line Chart) </a:t>
            </a:r>
            <a:r>
              <a:rPr lang="en-CA" sz="2000" dirty="0">
                <a:solidFill>
                  <a:srgbClr val="000000"/>
                </a:solidFill>
                <a:effectLst/>
                <a:latin typeface="Helvetica" pitchFamily="2" charset="0"/>
              </a:rPr>
              <a:t>– Tracks SpaceX’s improvement over time.</a:t>
            </a:r>
          </a:p>
          <a:p>
            <a:r>
              <a:rPr lang="en-US" dirty="0">
                <a:hlinkClick r:id="rId4"/>
              </a:rPr>
              <a:t>EDA Data Visualization Github Link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CA" sz="1400" dirty="0">
                <a:latin typeface="Helvetica" pitchFamily="2" charset="0"/>
              </a:rPr>
              <a:t>Display the names of the unique launch sites in the space mission</a:t>
            </a:r>
          </a:p>
          <a:p>
            <a:r>
              <a:rPr lang="en-CA" sz="1400" dirty="0">
                <a:latin typeface="Helvetica" pitchFamily="2" charset="0"/>
              </a:rPr>
              <a:t>Display 5 records where launch sites begin with the string 'CCA'</a:t>
            </a:r>
          </a:p>
          <a:p>
            <a:r>
              <a:rPr lang="en-CA" sz="1400" dirty="0">
                <a:latin typeface="Helvetica" pitchFamily="2" charset="0"/>
              </a:rPr>
              <a:t>Display the total payload mass carried by boosters launched by NASA (CRS)</a:t>
            </a:r>
          </a:p>
          <a:p>
            <a:r>
              <a:rPr lang="en-CA" sz="1400" dirty="0">
                <a:latin typeface="Helvetica" pitchFamily="2" charset="0"/>
              </a:rPr>
              <a:t>Display average payload mass carried by booster version F9 v1.1</a:t>
            </a:r>
          </a:p>
          <a:p>
            <a:r>
              <a:rPr lang="en-CA" sz="1400" dirty="0">
                <a:latin typeface="Helvetica" pitchFamily="2" charset="0"/>
              </a:rPr>
              <a:t>List the date when the first successful landing outcome in ground pad was achieved.</a:t>
            </a:r>
          </a:p>
          <a:p>
            <a:r>
              <a:rPr lang="en-CA" sz="1400" dirty="0">
                <a:latin typeface="Helvetica" pitchFamily="2" charset="0"/>
              </a:rPr>
              <a:t>List the names of the boosters which have success in drone ship and have payload mass greater than 4000 but less than 6000</a:t>
            </a:r>
          </a:p>
          <a:p>
            <a:r>
              <a:rPr lang="en-CA" sz="1400" dirty="0">
                <a:latin typeface="Helvetica" pitchFamily="2" charset="0"/>
              </a:rPr>
              <a:t>List the total number of successful and failure mission outcomes</a:t>
            </a:r>
          </a:p>
          <a:p>
            <a:r>
              <a:rPr lang="en-CA" sz="1400" dirty="0">
                <a:latin typeface="Helvetica" pitchFamily="2" charset="0"/>
              </a:rPr>
              <a:t>List the names of the </a:t>
            </a:r>
            <a:r>
              <a:rPr lang="en-CA" sz="1400" dirty="0" err="1">
                <a:latin typeface="Helvetica" pitchFamily="2" charset="0"/>
              </a:rPr>
              <a:t>booster_versions</a:t>
            </a:r>
            <a:r>
              <a:rPr lang="en-CA" sz="1400" dirty="0">
                <a:latin typeface="Helvetica" pitchFamily="2" charset="0"/>
              </a:rPr>
              <a:t> which have carried the maximum payload mass. Use a subquery</a:t>
            </a:r>
          </a:p>
          <a:p>
            <a:r>
              <a:rPr lang="en-CA" sz="1400" dirty="0">
                <a:latin typeface="Helvetica" pitchFamily="2" charset="0"/>
              </a:rPr>
              <a:t>List the records which will display the month names, failure </a:t>
            </a:r>
            <a:r>
              <a:rPr lang="en-CA" sz="1400" dirty="0" err="1">
                <a:latin typeface="Helvetica" pitchFamily="2" charset="0"/>
              </a:rPr>
              <a:t>landing_outcomes</a:t>
            </a:r>
            <a:r>
              <a:rPr lang="en-CA" sz="1400" dirty="0">
                <a:latin typeface="Helvetica" pitchFamily="2" charset="0"/>
              </a:rPr>
              <a:t> in drone ship ,booster versions, </a:t>
            </a:r>
            <a:r>
              <a:rPr lang="en-CA" sz="1400" dirty="0" err="1">
                <a:latin typeface="Helvetica" pitchFamily="2" charset="0"/>
              </a:rPr>
              <a:t>launch_site</a:t>
            </a:r>
            <a:r>
              <a:rPr lang="en-CA" sz="1400" dirty="0">
                <a:latin typeface="Helvetica" pitchFamily="2" charset="0"/>
              </a:rPr>
              <a:t> for the months in year 2015.</a:t>
            </a:r>
          </a:p>
          <a:p>
            <a:r>
              <a:rPr lang="en-CA" sz="1400" dirty="0">
                <a:latin typeface="Helvetica" pitchFamily="2" charset="0"/>
              </a:rPr>
              <a:t>Rank the count of landing outcomes (such as Failure (drone ship) or Success (ground pad)) between the date 2010-06-04 and 2017-03-20, in descending order.</a:t>
            </a:r>
          </a:p>
          <a:p>
            <a:r>
              <a:rPr lang="en-US" sz="2000" dirty="0">
                <a:latin typeface="Helvetica" pitchFamily="2" charset="0"/>
                <a:hlinkClick r:id="rId3"/>
              </a:rPr>
              <a:t>EDA with SQL Github Link</a:t>
            </a:r>
            <a:endParaRPr lang="en-US" sz="2000" dirty="0">
              <a:latin typeface="Helvetica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8" y="1341912"/>
            <a:ext cx="10619772" cy="4884480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US" sz="1900" dirty="0">
                <a:latin typeface="Helvetica" pitchFamily="2" charset="0"/>
              </a:rPr>
              <a:t>Map Objects Created:</a:t>
            </a:r>
          </a:p>
          <a:p>
            <a:r>
              <a:rPr lang="en-US" sz="1900" dirty="0">
                <a:solidFill>
                  <a:srgbClr val="C00000"/>
                </a:solidFill>
                <a:latin typeface="Helvetica" pitchFamily="2" charset="0"/>
              </a:rPr>
              <a:t>Markers:</a:t>
            </a:r>
          </a:p>
          <a:p>
            <a:pPr lvl="1"/>
            <a:r>
              <a:rPr lang="en-US" sz="1900" dirty="0">
                <a:latin typeface="Helvetica" pitchFamily="2" charset="0"/>
              </a:rPr>
              <a:t>Plotted markers at each launch site to visualize geographic distribution.</a:t>
            </a:r>
          </a:p>
          <a:p>
            <a:pPr lvl="1"/>
            <a:r>
              <a:rPr lang="en-US" sz="1900" dirty="0">
                <a:latin typeface="Helvetica" pitchFamily="2" charset="0"/>
              </a:rPr>
              <a:t>Used different colors to represent successful and failed launches.</a:t>
            </a:r>
          </a:p>
          <a:p>
            <a:r>
              <a:rPr lang="en-US" sz="1900" dirty="0">
                <a:solidFill>
                  <a:srgbClr val="C00000"/>
                </a:solidFill>
                <a:latin typeface="Helvetica" pitchFamily="2" charset="0"/>
              </a:rPr>
              <a:t>Circles:</a:t>
            </a:r>
          </a:p>
          <a:p>
            <a:pPr lvl="1"/>
            <a:r>
              <a:rPr lang="en-US" sz="1900" dirty="0">
                <a:latin typeface="Helvetica" pitchFamily="2" charset="0"/>
              </a:rPr>
              <a:t>Added circles around launch sites to indicate proximity to infrastructure like highways and coastlines.</a:t>
            </a:r>
          </a:p>
          <a:p>
            <a:pPr lvl="1"/>
            <a:r>
              <a:rPr lang="en-US" sz="1900" dirty="0">
                <a:latin typeface="Helvetica" pitchFamily="2" charset="0"/>
              </a:rPr>
              <a:t>Circle size reflected the number of launches at each site.</a:t>
            </a:r>
          </a:p>
          <a:p>
            <a:r>
              <a:rPr lang="en-US" sz="1900" dirty="0">
                <a:solidFill>
                  <a:srgbClr val="C00000"/>
                </a:solidFill>
                <a:latin typeface="Helvetica" pitchFamily="2" charset="0"/>
              </a:rPr>
              <a:t>Polylines (Lines):</a:t>
            </a:r>
          </a:p>
          <a:p>
            <a:pPr lvl="1"/>
            <a:r>
              <a:rPr lang="en-US" sz="1900" dirty="0">
                <a:latin typeface="Helvetica" pitchFamily="2" charset="0"/>
              </a:rPr>
              <a:t>Connected launch sites to the landing location to illustrate the trajectory of successful landings.</a:t>
            </a:r>
          </a:p>
          <a:p>
            <a:pPr lvl="1"/>
            <a:r>
              <a:rPr lang="en-US" sz="1900" dirty="0">
                <a:latin typeface="Helvetica" pitchFamily="2" charset="0"/>
              </a:rPr>
              <a:t>Different line styles were used for successful and failed trajectories.</a:t>
            </a:r>
          </a:p>
          <a:p>
            <a:pPr lvl="1"/>
            <a:endParaRPr lang="en-US" sz="1900" dirty="0">
              <a:latin typeface="Helvetica" pitchFamily="2" charset="0"/>
            </a:endParaRPr>
          </a:p>
          <a:p>
            <a:pPr>
              <a:buNone/>
            </a:pPr>
            <a:r>
              <a:rPr lang="en-US" sz="2100" dirty="0">
                <a:solidFill>
                  <a:srgbClr val="C00000"/>
                </a:solidFill>
                <a:latin typeface="Helvetica" pitchFamily="2" charset="0"/>
              </a:rPr>
              <a:t>Markers</a:t>
            </a:r>
            <a:r>
              <a:rPr lang="en-US" sz="2100" dirty="0">
                <a:latin typeface="Helvetica" pitchFamily="2" charset="0"/>
              </a:rPr>
              <a:t> provided a clear view of the location and success rate of each launch site.</a:t>
            </a:r>
          </a:p>
          <a:p>
            <a:pPr>
              <a:buNone/>
            </a:pPr>
            <a:r>
              <a:rPr lang="en-US" sz="2100" dirty="0">
                <a:solidFill>
                  <a:srgbClr val="C00000"/>
                </a:solidFill>
                <a:latin typeface="Helvetica" pitchFamily="2" charset="0"/>
              </a:rPr>
              <a:t>Circles</a:t>
            </a:r>
            <a:r>
              <a:rPr lang="en-US" sz="2100" dirty="0">
                <a:latin typeface="Helvetica" pitchFamily="2" charset="0"/>
              </a:rPr>
              <a:t> helped identify infrastructure proximity and how it might affect landing success.</a:t>
            </a:r>
          </a:p>
          <a:p>
            <a:pPr marL="0" indent="0">
              <a:buNone/>
            </a:pPr>
            <a:r>
              <a:rPr lang="en-US" sz="2100" dirty="0">
                <a:solidFill>
                  <a:srgbClr val="C00000"/>
                </a:solidFill>
                <a:latin typeface="Helvetica" pitchFamily="2" charset="0"/>
              </a:rPr>
              <a:t>Polylines</a:t>
            </a:r>
            <a:r>
              <a:rPr lang="en-US" sz="2100" dirty="0">
                <a:latin typeface="Helvetica" pitchFamily="2" charset="0"/>
              </a:rPr>
              <a:t> allowed for analyzing flight paths and determining whether trajectory influenced landing success.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5642665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CA" sz="1800" dirty="0">
                <a:solidFill>
                  <a:srgbClr val="C00000"/>
                </a:solidFill>
                <a:effectLst/>
                <a:latin typeface="Helvetica" pitchFamily="2" charset="0"/>
              </a:rPr>
              <a:t>Dropdown Menu (Launch Site Selection):</a:t>
            </a:r>
          </a:p>
          <a:p>
            <a:pPr marL="0" indent="0">
              <a:buNone/>
            </a:pPr>
            <a:r>
              <a:rPr lang="en-CA" sz="1800" dirty="0">
                <a:solidFill>
                  <a:srgbClr val="000000"/>
                </a:solidFill>
                <a:effectLst/>
                <a:latin typeface="Helvetica" pitchFamily="2" charset="0"/>
              </a:rPr>
              <a:t>  </a:t>
            </a:r>
            <a:r>
              <a:rPr lang="en-CA" sz="1400" dirty="0">
                <a:solidFill>
                  <a:srgbClr val="000000"/>
                </a:solidFill>
                <a:latin typeface="Helvetica" pitchFamily="2" charset="0"/>
              </a:rPr>
              <a:t>F</a:t>
            </a:r>
            <a:r>
              <a:rPr lang="en-CA" sz="1400" dirty="0">
                <a:solidFill>
                  <a:srgbClr val="000000"/>
                </a:solidFill>
                <a:effectLst/>
                <a:latin typeface="Helvetica" pitchFamily="2" charset="0"/>
              </a:rPr>
              <a:t>ilter data by individual launch sites or view all sites.</a:t>
            </a:r>
          </a:p>
          <a:p>
            <a:r>
              <a:rPr lang="en-CA" sz="1800" dirty="0">
                <a:solidFill>
                  <a:srgbClr val="C00000"/>
                </a:solidFill>
                <a:effectLst/>
                <a:latin typeface="Helvetica" pitchFamily="2" charset="0"/>
              </a:rPr>
              <a:t>Pie Chart (Launch Success Distribution):</a:t>
            </a:r>
          </a:p>
          <a:p>
            <a:pPr marL="0" indent="0">
              <a:buNone/>
            </a:pPr>
            <a:r>
              <a:rPr lang="en-CA" sz="1400" dirty="0">
                <a:solidFill>
                  <a:srgbClr val="000000"/>
                </a:solidFill>
                <a:effectLst/>
                <a:latin typeface="Helvetica" pitchFamily="2" charset="0"/>
              </a:rPr>
              <a:t>Displayed the proportion of successful vs. failed</a:t>
            </a:r>
          </a:p>
          <a:p>
            <a:pPr marL="0" indent="0">
              <a:buNone/>
            </a:pPr>
            <a:r>
              <a:rPr lang="en-CA" sz="1400" dirty="0">
                <a:solidFill>
                  <a:srgbClr val="000000"/>
                </a:solidFill>
                <a:effectLst/>
                <a:latin typeface="Helvetica" pitchFamily="2" charset="0"/>
              </a:rPr>
              <a:t>launches per site.</a:t>
            </a:r>
          </a:p>
          <a:p>
            <a:pPr marL="0" indent="0">
              <a:buNone/>
            </a:pPr>
            <a:r>
              <a:rPr lang="en-CA" sz="1400" dirty="0">
                <a:solidFill>
                  <a:srgbClr val="000000"/>
                </a:solidFill>
                <a:latin typeface="Helvetica" pitchFamily="2" charset="0"/>
              </a:rPr>
              <a:t>I</a:t>
            </a:r>
            <a:r>
              <a:rPr lang="en-CA" sz="1400" dirty="0">
                <a:solidFill>
                  <a:srgbClr val="000000"/>
                </a:solidFill>
                <a:effectLst/>
                <a:latin typeface="Helvetica" pitchFamily="2" charset="0"/>
              </a:rPr>
              <a:t>dentify the site with the highest success rate.</a:t>
            </a:r>
          </a:p>
          <a:p>
            <a:r>
              <a:rPr lang="en-CA" sz="1800" dirty="0">
                <a:solidFill>
                  <a:srgbClr val="C00000"/>
                </a:solidFill>
                <a:effectLst/>
                <a:latin typeface="Helvetica" pitchFamily="2" charset="0"/>
              </a:rPr>
              <a:t>Range Slider (Payload Mass Selection):</a:t>
            </a:r>
          </a:p>
          <a:p>
            <a:pPr marL="0" indent="0">
              <a:buNone/>
            </a:pPr>
            <a:r>
              <a:rPr lang="en-CA" sz="1400" dirty="0">
                <a:solidFill>
                  <a:srgbClr val="000000"/>
                </a:solidFill>
                <a:effectLst/>
                <a:latin typeface="Helvetica" pitchFamily="2" charset="0"/>
              </a:rPr>
              <a:t>Allowed users to filter launch data based on</a:t>
            </a:r>
          </a:p>
          <a:p>
            <a:pPr marL="0" indent="0">
              <a:buNone/>
            </a:pPr>
            <a:r>
              <a:rPr lang="en-CA" sz="1400" dirty="0">
                <a:solidFill>
                  <a:srgbClr val="000000"/>
                </a:solidFill>
                <a:effectLst/>
                <a:latin typeface="Helvetica" pitchFamily="2" charset="0"/>
              </a:rPr>
              <a:t>payload mass range.</a:t>
            </a:r>
          </a:p>
          <a:p>
            <a:r>
              <a:rPr lang="en-CA" sz="1800" dirty="0">
                <a:solidFill>
                  <a:srgbClr val="000000"/>
                </a:solidFill>
                <a:effectLst/>
                <a:latin typeface="Helvetica" pitchFamily="2" charset="0"/>
              </a:rPr>
              <a:t> </a:t>
            </a:r>
            <a:r>
              <a:rPr lang="en-CA" sz="1800" dirty="0">
                <a:solidFill>
                  <a:srgbClr val="C00000"/>
                </a:solidFill>
                <a:effectLst/>
                <a:latin typeface="Helvetica" pitchFamily="2" charset="0"/>
              </a:rPr>
              <a:t>Scatter Plot (Payload vs. Launch Success):</a:t>
            </a:r>
          </a:p>
          <a:p>
            <a:pPr marL="0" indent="0">
              <a:buNone/>
            </a:pPr>
            <a:r>
              <a:rPr lang="en-CA" sz="1400" dirty="0">
                <a:solidFill>
                  <a:srgbClr val="000000"/>
                </a:solidFill>
                <a:latin typeface="Helvetica" pitchFamily="2" charset="0"/>
              </a:rPr>
              <a:t>R</a:t>
            </a:r>
            <a:r>
              <a:rPr lang="en-CA" sz="1400" dirty="0">
                <a:solidFill>
                  <a:srgbClr val="000000"/>
                </a:solidFill>
                <a:effectLst/>
                <a:latin typeface="Helvetica" pitchFamily="2" charset="0"/>
              </a:rPr>
              <a:t>elationship between payload mass</a:t>
            </a:r>
          </a:p>
          <a:p>
            <a:pPr marL="0" indent="0">
              <a:buNone/>
            </a:pPr>
            <a:r>
              <a:rPr lang="en-CA" sz="1400" dirty="0">
                <a:solidFill>
                  <a:srgbClr val="000000"/>
                </a:solidFill>
                <a:effectLst/>
                <a:latin typeface="Helvetica" pitchFamily="2" charset="0"/>
              </a:rPr>
              <a:t>and mission success.</a:t>
            </a:r>
          </a:p>
          <a:p>
            <a:pPr marL="0" indent="0">
              <a:buNone/>
            </a:pPr>
            <a:endParaRPr lang="en-US" sz="1800" dirty="0">
              <a:latin typeface="Helvetica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ABD30C-41BD-2877-B92D-82A23DDF0A27}"/>
              </a:ext>
            </a:extLst>
          </p:cNvPr>
          <p:cNvSpPr txBox="1"/>
          <p:nvPr/>
        </p:nvSpPr>
        <p:spPr>
          <a:xfrm>
            <a:off x="6718465" y="1825625"/>
            <a:ext cx="495903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800" dirty="0">
                <a:solidFill>
                  <a:srgbClr val="C00000"/>
                </a:solidFill>
                <a:effectLst/>
                <a:latin typeface="Helvetica" pitchFamily="2" charset="0"/>
              </a:rPr>
              <a:t>Why These Plots?</a:t>
            </a:r>
          </a:p>
          <a:p>
            <a:r>
              <a:rPr lang="en-CA" sz="1800" dirty="0" err="1">
                <a:solidFill>
                  <a:srgbClr val="000000"/>
                </a:solidFill>
                <a:effectLst/>
                <a:latin typeface="Helvetica" pitchFamily="2" charset="0"/>
              </a:rPr>
              <a:t>Plotly</a:t>
            </a:r>
            <a:r>
              <a:rPr lang="en-CA" sz="1800" dirty="0">
                <a:solidFill>
                  <a:srgbClr val="000000"/>
                </a:solidFill>
                <a:effectLst/>
                <a:latin typeface="Helvetica" pitchFamily="2" charset="0"/>
              </a:rPr>
              <a:t> dashboard enabled interactive visual analytics, allowing users to explore how launch sites, payload mass, and booster versions influenced SpaceX launch success.</a:t>
            </a:r>
          </a:p>
          <a:p>
            <a:endParaRPr lang="en-CA" dirty="0">
              <a:solidFill>
                <a:srgbClr val="000000"/>
              </a:solidFill>
              <a:latin typeface="Helvetica" pitchFamily="2" charset="0"/>
            </a:endParaRPr>
          </a:p>
          <a:p>
            <a:r>
              <a:rPr lang="en-CA" sz="1800" dirty="0">
                <a:solidFill>
                  <a:srgbClr val="000000"/>
                </a:solidFill>
                <a:effectLst/>
                <a:latin typeface="Helvetica" pitchFamily="2" charset="0"/>
                <a:hlinkClick r:id="rId4"/>
              </a:rPr>
              <a:t>Plotly Dashboard Github Link</a:t>
            </a:r>
            <a:endParaRPr lang="en-CA" sz="1800" dirty="0">
              <a:solidFill>
                <a:srgbClr val="000000"/>
              </a:solidFill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r>
              <a:rPr lang="en-US" dirty="0">
                <a:hlinkClick r:id="rId3"/>
              </a:rPr>
              <a:t>Predictive Analysis Github Link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449938"/>
            <a:ext cx="4017889" cy="529524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rgbClr val="C00000"/>
                </a:solidFill>
                <a:latin typeface="Abadi" panose="020B0604020104020204" pitchFamily="34" charset="0"/>
              </a:rPr>
              <a:t>Data Collection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 Data Collection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Scrapping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rgbClr val="C00000"/>
                </a:solidFill>
                <a:latin typeface="Abadi" panose="020B0604020104020204" pitchFamily="34" charset="0"/>
              </a:rPr>
              <a:t>Data Wrangling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Format Data Using Python Pandas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SQL: </a:t>
            </a: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 Data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rgbClr val="C00000"/>
                </a:solidFill>
                <a:latin typeface="Abadi" panose="020B0604020104020204" pitchFamily="34" charset="0"/>
              </a:rPr>
              <a:t>Exploratory Data Analysis: </a:t>
            </a:r>
            <a:r>
              <a:rPr lang="en-US" sz="19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Visualize Trends and Relationships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rgbClr val="C00000"/>
                </a:solidFill>
                <a:latin typeface="Abadi" panose="020B0604020104020204" pitchFamily="34" charset="0"/>
              </a:rPr>
              <a:t>Machine Learning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Built models and Evaluate Performance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C008D443-F1AE-51E2-BBAF-B0AB2EA4682B}"/>
              </a:ext>
            </a:extLst>
          </p:cNvPr>
          <p:cNvSpPr txBox="1">
            <a:spLocks/>
          </p:cNvSpPr>
          <p:nvPr/>
        </p:nvSpPr>
        <p:spPr>
          <a:xfrm>
            <a:off x="7440083" y="1449937"/>
            <a:ext cx="4017889" cy="497727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C00000"/>
                </a:solidFill>
                <a:latin typeface="Abadi" panose="020B0604020104020204" pitchFamily="34" charset="0"/>
              </a:rPr>
              <a:t>Summary of Results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Created and evaluated different models with an accuracy result of </a:t>
            </a:r>
            <a:r>
              <a:rPr lang="en-US" sz="1800" dirty="0">
                <a:solidFill>
                  <a:srgbClr val="C00000"/>
                </a:solidFill>
                <a:latin typeface="Abadi" panose="020B0604020104020204" pitchFamily="34" charset="0"/>
              </a:rPr>
              <a:t>87%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1157702" y="1658212"/>
            <a:ext cx="4935423" cy="4830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rgbClr val="C00000"/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CA" sz="16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SpaceX advertises Falcon 9 rocket launches on its website with a cost of 62 million dollars; other providers cost upward of 165 million dollars each, much of the savings is because SpaceX can reuse the first stage. </a:t>
            </a: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E3745E5-8186-BEE9-0C9E-92742888AE60}"/>
              </a:ext>
            </a:extLst>
          </p:cNvPr>
          <p:cNvSpPr txBox="1">
            <a:spLocks/>
          </p:cNvSpPr>
          <p:nvPr/>
        </p:nvSpPr>
        <p:spPr>
          <a:xfrm>
            <a:off x="6697684" y="1658212"/>
            <a:ext cx="5213268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rgbClr val="C00000"/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>
              <a:spcBef>
                <a:spcPts val="1400"/>
              </a:spcBef>
            </a:pPr>
            <a:r>
              <a:rPr lang="en-CA" sz="16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Predict if the Falcon 9 first stage will land successfully</a:t>
            </a:r>
            <a:endParaRPr lang="en-US" sz="2200" b="0" i="0" dirty="0">
              <a:solidFill>
                <a:schemeClr val="accent3">
                  <a:lumMod val="25000"/>
                </a:schemeClr>
              </a:solidFill>
              <a:effectLst/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CA" sz="1600" dirty="0">
                <a:solidFill>
                  <a:srgbClr val="1F1F1F"/>
                </a:solidFill>
                <a:latin typeface="Roboto" panose="02000000000000000000" pitchFamily="2" charset="0"/>
              </a:rPr>
              <a:t>D</a:t>
            </a:r>
            <a:r>
              <a:rPr lang="en-CA" sz="16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etermine if the first stage will land, </a:t>
            </a:r>
          </a:p>
          <a:p>
            <a:pPr>
              <a:spcBef>
                <a:spcPts val="1400"/>
              </a:spcBef>
            </a:pPr>
            <a:r>
              <a:rPr lang="en-CA" sz="1600" dirty="0">
                <a:solidFill>
                  <a:srgbClr val="1F1F1F"/>
                </a:solidFill>
                <a:latin typeface="Roboto" panose="02000000000000000000" pitchFamily="2" charset="0"/>
              </a:rPr>
              <a:t>D</a:t>
            </a:r>
            <a:r>
              <a:rPr lang="en-CA" sz="1600" b="0" i="0" dirty="0">
                <a:solidFill>
                  <a:srgbClr val="1F1F1F"/>
                </a:solidFill>
                <a:effectLst/>
                <a:latin typeface="Roboto" panose="02000000000000000000" pitchFamily="2" charset="0"/>
              </a:rPr>
              <a:t>etermine the cost of a launch.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rgbClr val="C00000"/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tx1"/>
                </a:solidFill>
                <a:latin typeface="Abadi"/>
              </a:rPr>
              <a:t>Data was obtained using Api calls to public data sources and web scraping using Python libraries (</a:t>
            </a:r>
            <a:r>
              <a:rPr lang="en-CA" sz="7200" dirty="0" err="1">
                <a:solidFill>
                  <a:schemeClr val="tx1"/>
                </a:solidFill>
              </a:rPr>
              <a:t>BeautifulSoup</a:t>
            </a:r>
            <a:r>
              <a:rPr lang="en-CA" sz="7200" dirty="0">
                <a:solidFill>
                  <a:schemeClr val="tx1"/>
                </a:solidFill>
              </a:rPr>
              <a:t>)</a:t>
            </a:r>
            <a:endParaRPr lang="en-US" sz="7200" dirty="0">
              <a:solidFill>
                <a:schemeClr val="tx1"/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rgbClr val="C00000"/>
                </a:solidFill>
                <a:latin typeface="Abadi"/>
              </a:rPr>
              <a:t>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tx1"/>
                </a:solidFill>
                <a:latin typeface="Abadi"/>
              </a:rPr>
              <a:t>Data was cleaned and processed using Pandas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rgbClr val="C00000"/>
                </a:solidFill>
                <a:latin typeface="Abadi"/>
              </a:rPr>
              <a:t>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rgbClr val="C00000"/>
                </a:solidFill>
                <a:latin typeface="Abadi"/>
              </a:rPr>
              <a:t>Interactive visual analytics using Folium and </a:t>
            </a:r>
            <a:r>
              <a:rPr lang="en-US" sz="8800" dirty="0" err="1">
                <a:solidFill>
                  <a:srgbClr val="C00000"/>
                </a:solidFill>
                <a:latin typeface="Abadi"/>
              </a:rPr>
              <a:t>Plotly</a:t>
            </a:r>
            <a:r>
              <a:rPr lang="en-US" sz="8800" dirty="0">
                <a:solidFill>
                  <a:srgbClr val="C00000"/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rgbClr val="C00000"/>
                </a:solidFill>
                <a:latin typeface="Abadi"/>
              </a:rPr>
              <a:t>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tx1"/>
                </a:solidFill>
                <a:latin typeface="Abadi"/>
              </a:rPr>
              <a:t>Developed 4 machine learning models to predict successful first stage landings, tuned using </a:t>
            </a:r>
            <a:r>
              <a:rPr lang="en-US" sz="7200" dirty="0" err="1">
                <a:solidFill>
                  <a:schemeClr val="tx1"/>
                </a:solidFill>
                <a:latin typeface="Abadi"/>
              </a:rPr>
              <a:t>GridSearchCV</a:t>
            </a:r>
            <a:r>
              <a:rPr lang="en-US" sz="7200" dirty="0">
                <a:solidFill>
                  <a:schemeClr val="tx1"/>
                </a:solidFill>
                <a:latin typeface="Abadi"/>
              </a:rPr>
              <a:t>, model performance evaluation using F1 scores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CA" sz="1600" dirty="0">
                <a:solidFill>
                  <a:srgbClr val="C00000"/>
                </a:solidFill>
                <a:effectLst/>
                <a:latin typeface="Helvetica" pitchFamily="2" charset="0"/>
              </a:rPr>
              <a:t>API Request </a:t>
            </a:r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</a:rPr>
              <a:t>→ Sent GET request to</a:t>
            </a:r>
          </a:p>
          <a:p>
            <a:pPr marL="0" indent="0">
              <a:buNone/>
            </a:pPr>
            <a:r>
              <a:rPr lang="en-CA" sz="1600" dirty="0">
                <a:solidFill>
                  <a:srgbClr val="0B4CB4"/>
                </a:solidFill>
                <a:effectLst/>
                <a:latin typeface="Helvetica" pitchFamily="2" charset="0"/>
              </a:rPr>
              <a:t>https://</a:t>
            </a:r>
            <a:r>
              <a:rPr lang="en-CA" sz="1600" dirty="0" err="1">
                <a:solidFill>
                  <a:srgbClr val="0B4CB4"/>
                </a:solidFill>
                <a:effectLst/>
                <a:latin typeface="Helvetica" pitchFamily="2" charset="0"/>
              </a:rPr>
              <a:t>api.spacexdata.com</a:t>
            </a:r>
            <a:r>
              <a:rPr lang="en-CA" sz="1600" dirty="0">
                <a:solidFill>
                  <a:srgbClr val="0B4CB4"/>
                </a:solidFill>
                <a:effectLst/>
                <a:latin typeface="Helvetica" pitchFamily="2" charset="0"/>
              </a:rPr>
              <a:t>/v4/launches/past</a:t>
            </a:r>
          </a:p>
          <a:p>
            <a:r>
              <a:rPr lang="en-CA" sz="1600" dirty="0">
                <a:solidFill>
                  <a:srgbClr val="C00000"/>
                </a:solidFill>
                <a:effectLst/>
                <a:latin typeface="Helvetica" pitchFamily="2" charset="0"/>
              </a:rPr>
              <a:t>JSON Response </a:t>
            </a:r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</a:rPr>
              <a:t>→ Retrieved structured launch data</a:t>
            </a:r>
            <a:r>
              <a:rPr lang="en-CA" sz="1600" dirty="0">
                <a:solidFill>
                  <a:srgbClr val="000000"/>
                </a:solidFill>
                <a:latin typeface="Helvetica" pitchFamily="2" charset="0"/>
              </a:rPr>
              <a:t> </a:t>
            </a:r>
          </a:p>
          <a:p>
            <a:r>
              <a:rPr lang="en-CA" sz="1600" dirty="0">
                <a:solidFill>
                  <a:srgbClr val="C00000"/>
                </a:solidFill>
                <a:effectLst/>
                <a:latin typeface="Helvetica" pitchFamily="2" charset="0"/>
              </a:rPr>
              <a:t>Data Processing </a:t>
            </a:r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</a:rPr>
              <a:t>→ Converted JSON to Pandas</a:t>
            </a:r>
            <a:r>
              <a:rPr lang="en-CA" sz="1600" dirty="0">
                <a:solidFill>
                  <a:srgbClr val="000000"/>
                </a:solidFill>
                <a:latin typeface="Helvetica" pitchFamily="2" charset="0"/>
              </a:rPr>
              <a:t> </a:t>
            </a:r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</a:rPr>
              <a:t>Data Frame</a:t>
            </a:r>
          </a:p>
          <a:p>
            <a:r>
              <a:rPr lang="en-CA" sz="1600" dirty="0">
                <a:solidFill>
                  <a:srgbClr val="C00000"/>
                </a:solidFill>
                <a:effectLst/>
                <a:latin typeface="Helvetica" pitchFamily="2" charset="0"/>
              </a:rPr>
              <a:t>Feature Extraction </a:t>
            </a:r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</a:rPr>
              <a:t>→ Selected key attributes (Launch, Site, Payload, Booster, Orbit)</a:t>
            </a:r>
          </a:p>
          <a:p>
            <a:r>
              <a:rPr lang="en-CA" sz="1600" dirty="0">
                <a:solidFill>
                  <a:srgbClr val="C00000"/>
                </a:solidFill>
                <a:effectLst/>
                <a:latin typeface="Helvetica" pitchFamily="2" charset="0"/>
              </a:rPr>
              <a:t>Data Cleaning </a:t>
            </a:r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</a:rPr>
              <a:t>→ Handled missing values, standardized formats</a:t>
            </a:r>
          </a:p>
          <a:p>
            <a:r>
              <a:rPr lang="en-CA" sz="1600" dirty="0">
                <a:solidFill>
                  <a:srgbClr val="C00000"/>
                </a:solidFill>
                <a:effectLst/>
                <a:latin typeface="Helvetica" pitchFamily="2" charset="0"/>
              </a:rPr>
              <a:t>Final Dataset </a:t>
            </a:r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</a:rPr>
              <a:t>→ Ready for EDA &amp; Machine Learning</a:t>
            </a:r>
          </a:p>
          <a:p>
            <a:endParaRPr lang="en-CA" sz="160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r>
              <a:rPr lang="en-US" dirty="0">
                <a:hlinkClick r:id="rId4"/>
              </a:rPr>
              <a:t>Data Collection Github Link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4634923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r>
              <a:rPr lang="en-CA" sz="1600" dirty="0">
                <a:solidFill>
                  <a:srgbClr val="C00000"/>
                </a:solidFill>
                <a:effectLst/>
                <a:latin typeface="Helvetica" pitchFamily="2" charset="0"/>
              </a:rPr>
              <a:t>Identify Target Source </a:t>
            </a:r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</a:rPr>
              <a:t>→ Wikipedia Falcon 9 launch history tables</a:t>
            </a:r>
          </a:p>
          <a:p>
            <a:r>
              <a:rPr lang="en-CA" sz="1600" dirty="0">
                <a:solidFill>
                  <a:srgbClr val="C00000"/>
                </a:solidFill>
                <a:effectLst/>
                <a:latin typeface="Helvetica" pitchFamily="2" charset="0"/>
              </a:rPr>
              <a:t>Fetch HTML Content </a:t>
            </a:r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</a:rPr>
              <a:t>→ Used </a:t>
            </a:r>
            <a:r>
              <a:rPr lang="en-CA" sz="1600" dirty="0" err="1">
                <a:solidFill>
                  <a:srgbClr val="000000"/>
                </a:solidFill>
                <a:effectLst/>
                <a:latin typeface="Helvetica" pitchFamily="2" charset="0"/>
              </a:rPr>
              <a:t>requests.get</a:t>
            </a:r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</a:rPr>
              <a:t>(URL) to retrieve webpage data</a:t>
            </a:r>
          </a:p>
          <a:p>
            <a:r>
              <a:rPr lang="en-CA" sz="1600" dirty="0">
                <a:solidFill>
                  <a:srgbClr val="C00000"/>
                </a:solidFill>
                <a:effectLst/>
                <a:latin typeface="Helvetica" pitchFamily="2" charset="0"/>
              </a:rPr>
              <a:t>Parse HTML </a:t>
            </a:r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</a:rPr>
              <a:t>→ Leveraged </a:t>
            </a:r>
            <a:r>
              <a:rPr lang="en-CA" sz="1600" dirty="0" err="1">
                <a:solidFill>
                  <a:srgbClr val="000000"/>
                </a:solidFill>
                <a:effectLst/>
                <a:latin typeface="Helvetica" pitchFamily="2" charset="0"/>
              </a:rPr>
              <a:t>BeautifulSoup</a:t>
            </a:r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</a:rPr>
              <a:t> to extract structured table elements</a:t>
            </a:r>
          </a:p>
          <a:p>
            <a:r>
              <a:rPr lang="en-CA" sz="1600" dirty="0">
                <a:solidFill>
                  <a:srgbClr val="C00000"/>
                </a:solidFill>
                <a:effectLst/>
                <a:latin typeface="Helvetica" pitchFamily="2" charset="0"/>
              </a:rPr>
              <a:t>Extract Relevant Data </a:t>
            </a:r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</a:rPr>
              <a:t>→ Retrieved Flight No., Launch Site, Payload, Orbit, and Landing Outcome</a:t>
            </a:r>
          </a:p>
          <a:p>
            <a:r>
              <a:rPr lang="en-CA" sz="1600" dirty="0">
                <a:solidFill>
                  <a:srgbClr val="C00000"/>
                </a:solidFill>
                <a:effectLst/>
                <a:latin typeface="Helvetica" pitchFamily="2" charset="0"/>
              </a:rPr>
              <a:t>Clean &amp; Store </a:t>
            </a:r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</a:rPr>
              <a:t>→ Converted extracted data into a Pandas </a:t>
            </a:r>
            <a:r>
              <a:rPr lang="en-CA" sz="1600" dirty="0">
                <a:solidFill>
                  <a:srgbClr val="000000"/>
                </a:solidFill>
                <a:latin typeface="Helvetica" pitchFamily="2" charset="0"/>
              </a:rPr>
              <a:t>data Frame</a:t>
            </a:r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</a:rPr>
              <a:t> for further processing</a:t>
            </a:r>
          </a:p>
          <a:p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  <a:hlinkClick r:id="rId3"/>
              </a:rPr>
              <a:t>Web Scraping Github Link</a:t>
            </a:r>
            <a:endParaRPr lang="en-CA" sz="1600" dirty="0">
              <a:solidFill>
                <a:srgbClr val="000000"/>
              </a:solidFill>
              <a:effectLst/>
              <a:latin typeface="Helvetica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7317085" cy="4351338"/>
          </a:xfrm>
          <a:prstGeom prst="rect">
            <a:avLst/>
          </a:prstGeom>
        </p:spPr>
        <p:txBody>
          <a:bodyPr/>
          <a:lstStyle/>
          <a:p>
            <a:r>
              <a:rPr lang="en-CA" sz="1600" dirty="0">
                <a:solidFill>
                  <a:srgbClr val="C00000"/>
                </a:solidFill>
                <a:effectLst/>
                <a:latin typeface="Helvetica" pitchFamily="2" charset="0"/>
              </a:rPr>
              <a:t>Load &amp; Inspect Data </a:t>
            </a:r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</a:rPr>
              <a:t>→ Read datasets (API &amp; Web Scraped) into Pandas </a:t>
            </a:r>
            <a:r>
              <a:rPr lang="en-CA" sz="1600" dirty="0" err="1">
                <a:solidFill>
                  <a:srgbClr val="000000"/>
                </a:solidFill>
                <a:effectLst/>
                <a:latin typeface="Helvetica" pitchFamily="2" charset="0"/>
              </a:rPr>
              <a:t>DataFrames</a:t>
            </a:r>
            <a:endParaRPr lang="en-CA" sz="1600" dirty="0">
              <a:solidFill>
                <a:srgbClr val="000000"/>
              </a:solidFill>
              <a:effectLst/>
              <a:latin typeface="Helvetica" pitchFamily="2" charset="0"/>
            </a:endParaRPr>
          </a:p>
          <a:p>
            <a:r>
              <a:rPr lang="en-CA" sz="1600" dirty="0">
                <a:solidFill>
                  <a:srgbClr val="C00000"/>
                </a:solidFill>
                <a:effectLst/>
                <a:latin typeface="Helvetica" pitchFamily="2" charset="0"/>
              </a:rPr>
              <a:t>Handle Missing Values </a:t>
            </a:r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</a:rPr>
              <a:t>→ Identified &amp; replaced </a:t>
            </a:r>
            <a:r>
              <a:rPr lang="en-CA" sz="1600" dirty="0" err="1">
                <a:solidFill>
                  <a:srgbClr val="000000"/>
                </a:solidFill>
                <a:effectLst/>
                <a:latin typeface="Helvetica" pitchFamily="2" charset="0"/>
              </a:rPr>
              <a:t>NaN</a:t>
            </a:r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</a:rPr>
              <a:t> values in key columns</a:t>
            </a:r>
          </a:p>
          <a:p>
            <a:r>
              <a:rPr lang="en-CA" sz="1600" dirty="0">
                <a:solidFill>
                  <a:srgbClr val="C00000"/>
                </a:solidFill>
                <a:effectLst/>
                <a:latin typeface="Helvetica" pitchFamily="2" charset="0"/>
              </a:rPr>
              <a:t>Standardize Formats </a:t>
            </a:r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</a:rPr>
              <a:t>→ Converted date-time formats &amp; ensured consistency across fields</a:t>
            </a:r>
          </a:p>
          <a:p>
            <a:r>
              <a:rPr lang="en-CA" sz="1600" dirty="0">
                <a:solidFill>
                  <a:srgbClr val="C00000"/>
                </a:solidFill>
                <a:effectLst/>
                <a:latin typeface="Helvetica" pitchFamily="2" charset="0"/>
              </a:rPr>
              <a:t>Remove Irrelevant Columns </a:t>
            </a:r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</a:rPr>
              <a:t>→ Dropped unnecessary fields like references &amp; redundant IDs</a:t>
            </a:r>
          </a:p>
          <a:p>
            <a:r>
              <a:rPr lang="en-CA" sz="1600" dirty="0">
                <a:solidFill>
                  <a:srgbClr val="C00000"/>
                </a:solidFill>
                <a:effectLst/>
                <a:latin typeface="Helvetica" pitchFamily="2" charset="0"/>
              </a:rPr>
              <a:t>Transform Categorical Data </a:t>
            </a:r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</a:rPr>
              <a:t>→ Used One-Hot Encoding for categorical variables (e.g., Launch Site, Orbit)</a:t>
            </a:r>
          </a:p>
          <a:p>
            <a:r>
              <a:rPr lang="en-CA" sz="1600" dirty="0">
                <a:solidFill>
                  <a:srgbClr val="C00000"/>
                </a:solidFill>
                <a:effectLst/>
                <a:latin typeface="Helvetica" pitchFamily="2" charset="0"/>
              </a:rPr>
              <a:t>Merge &amp; Store Cleaned Data </a:t>
            </a:r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</a:rPr>
              <a:t>→ Combined API &amp; Web Scraped datasets into a unified dataset</a:t>
            </a:r>
          </a:p>
          <a:p>
            <a:r>
              <a:rPr lang="en-CA" sz="1600" dirty="0">
                <a:solidFill>
                  <a:srgbClr val="000000"/>
                </a:solidFill>
                <a:effectLst/>
                <a:latin typeface="Helvetica" pitchFamily="2" charset="0"/>
                <a:hlinkClick r:id="rId3"/>
              </a:rPr>
              <a:t>Data Wrangling Github Link</a:t>
            </a:r>
            <a:endParaRPr lang="en-CA" sz="1600" dirty="0">
              <a:solidFill>
                <a:srgbClr val="000000"/>
              </a:solidFill>
              <a:effectLst/>
              <a:latin typeface="Helvetica" pitchFamily="2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2754</TotalTime>
  <Words>1945</Words>
  <Application>Microsoft Macintosh PowerPoint</Application>
  <PresentationFormat>Widescreen</PresentationFormat>
  <Paragraphs>298</Paragraphs>
  <Slides>46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4" baseType="lpstr">
      <vt:lpstr>Abadi</vt:lpstr>
      <vt:lpstr>Arial</vt:lpstr>
      <vt:lpstr>Calibri</vt:lpstr>
      <vt:lpstr>Helvetica</vt:lpstr>
      <vt:lpstr>IBM Plex Mono SemiBold</vt:lpstr>
      <vt:lpstr>Roboto</vt:lpstr>
      <vt:lpstr>Times New Roman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Gomez, Elia</cp:lastModifiedBy>
  <cp:revision>210</cp:revision>
  <dcterms:created xsi:type="dcterms:W3CDTF">2021-04-29T18:58:34Z</dcterms:created>
  <dcterms:modified xsi:type="dcterms:W3CDTF">2025-03-15T16:37:03Z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